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57" r:id="rId3"/>
    <p:sldId id="268" r:id="rId4"/>
    <p:sldId id="269" r:id="rId5"/>
    <p:sldId id="270" r:id="rId6"/>
    <p:sldId id="258" r:id="rId7"/>
    <p:sldId id="259" r:id="rId8"/>
    <p:sldId id="260" r:id="rId9"/>
    <p:sldId id="261" r:id="rId10"/>
    <p:sldId id="262" r:id="rId11"/>
    <p:sldId id="263" r:id="rId12"/>
    <p:sldId id="264" r:id="rId13"/>
    <p:sldId id="265" r:id="rId14"/>
    <p:sldId id="266" r:id="rId15"/>
  </p:sldIdLst>
  <p:sldSz cx="9144000" cy="6858000" type="screen4x3"/>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84380"/>
    <p:restoredTop sz="94660"/>
  </p:normalViewPr>
  <p:slideViewPr>
    <p:cSldViewPr>
      <p:cViewPr varScale="1">
        <p:scale>
          <a:sx n="66" d="100"/>
          <a:sy n="66" d="100"/>
        </p:scale>
        <p:origin x="-150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IQ"/>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IQ"/>
          </a:p>
        </p:txBody>
      </p:sp>
      <p:sp>
        <p:nvSpPr>
          <p:cNvPr id="4" name="عنصر نائب للتاريخ 3"/>
          <p:cNvSpPr>
            <a:spLocks noGrp="1"/>
          </p:cNvSpPr>
          <p:nvPr>
            <p:ph type="dt" sz="half" idx="10"/>
          </p:nvPr>
        </p:nvSpPr>
        <p:spPr/>
        <p:txBody>
          <a:bodyPr/>
          <a:lstStyle/>
          <a:p>
            <a:fld id="{5E0B56F0-CD26-4B65-81E8-1BCF3B81C19A}" type="datetimeFigureOut">
              <a:rPr lang="ar-IQ" smtClean="0"/>
              <a:pPr/>
              <a:t>12/09/1444</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16516885-CBF4-45A4-8F42-00B29C992141}" type="slidenum">
              <a:rPr lang="ar-IQ" smtClean="0"/>
              <a:pPr/>
              <a:t>‹#›</a:t>
            </a:fld>
            <a:endParaRPr lang="ar-IQ"/>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5E0B56F0-CD26-4B65-81E8-1BCF3B81C19A}" type="datetimeFigureOut">
              <a:rPr lang="ar-IQ" smtClean="0"/>
              <a:pPr/>
              <a:t>12/09/1444</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16516885-CBF4-45A4-8F42-00B29C992141}" type="slidenum">
              <a:rPr lang="ar-IQ" smtClean="0"/>
              <a:pPr/>
              <a:t>‹#›</a:t>
            </a:fld>
            <a:endParaRPr lang="ar-IQ"/>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5E0B56F0-CD26-4B65-81E8-1BCF3B81C19A}" type="datetimeFigureOut">
              <a:rPr lang="ar-IQ" smtClean="0"/>
              <a:pPr/>
              <a:t>12/09/1444</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16516885-CBF4-45A4-8F42-00B29C992141}" type="slidenum">
              <a:rPr lang="ar-IQ" smtClean="0"/>
              <a:pPr/>
              <a:t>‹#›</a:t>
            </a:fld>
            <a:endParaRPr lang="ar-IQ"/>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5E0B56F0-CD26-4B65-81E8-1BCF3B81C19A}" type="datetimeFigureOut">
              <a:rPr lang="ar-IQ" smtClean="0"/>
              <a:pPr/>
              <a:t>12/09/1444</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16516885-CBF4-45A4-8F42-00B29C992141}" type="slidenum">
              <a:rPr lang="ar-IQ" smtClean="0"/>
              <a:pPr/>
              <a:t>‹#›</a:t>
            </a:fld>
            <a:endParaRPr lang="ar-IQ"/>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5E0B56F0-CD26-4B65-81E8-1BCF3B81C19A}" type="datetimeFigureOut">
              <a:rPr lang="ar-IQ" smtClean="0"/>
              <a:pPr/>
              <a:t>12/09/1444</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16516885-CBF4-45A4-8F42-00B29C992141}" type="slidenum">
              <a:rPr lang="ar-IQ" smtClean="0"/>
              <a:pPr/>
              <a:t>‹#›</a:t>
            </a:fld>
            <a:endParaRPr lang="ar-IQ"/>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تاريخ 4"/>
          <p:cNvSpPr>
            <a:spLocks noGrp="1"/>
          </p:cNvSpPr>
          <p:nvPr>
            <p:ph type="dt" sz="half" idx="10"/>
          </p:nvPr>
        </p:nvSpPr>
        <p:spPr/>
        <p:txBody>
          <a:bodyPr/>
          <a:lstStyle/>
          <a:p>
            <a:fld id="{5E0B56F0-CD26-4B65-81E8-1BCF3B81C19A}" type="datetimeFigureOut">
              <a:rPr lang="ar-IQ" smtClean="0"/>
              <a:pPr/>
              <a:t>12/09/1444</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16516885-CBF4-45A4-8F42-00B29C992141}" type="slidenum">
              <a:rPr lang="ar-IQ" smtClean="0"/>
              <a:pPr/>
              <a:t>‹#›</a:t>
            </a:fld>
            <a:endParaRPr lang="ar-IQ"/>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7" name="عنصر نائب للتاريخ 6"/>
          <p:cNvSpPr>
            <a:spLocks noGrp="1"/>
          </p:cNvSpPr>
          <p:nvPr>
            <p:ph type="dt" sz="half" idx="10"/>
          </p:nvPr>
        </p:nvSpPr>
        <p:spPr/>
        <p:txBody>
          <a:bodyPr/>
          <a:lstStyle/>
          <a:p>
            <a:fld id="{5E0B56F0-CD26-4B65-81E8-1BCF3B81C19A}" type="datetimeFigureOut">
              <a:rPr lang="ar-IQ" smtClean="0"/>
              <a:pPr/>
              <a:t>12/09/1444</a:t>
            </a:fld>
            <a:endParaRPr lang="ar-IQ"/>
          </a:p>
        </p:txBody>
      </p:sp>
      <p:sp>
        <p:nvSpPr>
          <p:cNvPr id="8" name="عنصر نائب للتذييل 7"/>
          <p:cNvSpPr>
            <a:spLocks noGrp="1"/>
          </p:cNvSpPr>
          <p:nvPr>
            <p:ph type="ftr" sz="quarter" idx="11"/>
          </p:nvPr>
        </p:nvSpPr>
        <p:spPr/>
        <p:txBody>
          <a:bodyPr/>
          <a:lstStyle/>
          <a:p>
            <a:endParaRPr lang="ar-IQ"/>
          </a:p>
        </p:txBody>
      </p:sp>
      <p:sp>
        <p:nvSpPr>
          <p:cNvPr id="9" name="عنصر نائب لرقم الشريحة 8"/>
          <p:cNvSpPr>
            <a:spLocks noGrp="1"/>
          </p:cNvSpPr>
          <p:nvPr>
            <p:ph type="sldNum" sz="quarter" idx="12"/>
          </p:nvPr>
        </p:nvSpPr>
        <p:spPr/>
        <p:txBody>
          <a:bodyPr/>
          <a:lstStyle/>
          <a:p>
            <a:fld id="{16516885-CBF4-45A4-8F42-00B29C992141}" type="slidenum">
              <a:rPr lang="ar-IQ" smtClean="0"/>
              <a:pPr/>
              <a:t>‹#›</a:t>
            </a:fld>
            <a:endParaRPr lang="ar-IQ"/>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تاريخ 2"/>
          <p:cNvSpPr>
            <a:spLocks noGrp="1"/>
          </p:cNvSpPr>
          <p:nvPr>
            <p:ph type="dt" sz="half" idx="10"/>
          </p:nvPr>
        </p:nvSpPr>
        <p:spPr/>
        <p:txBody>
          <a:bodyPr/>
          <a:lstStyle/>
          <a:p>
            <a:fld id="{5E0B56F0-CD26-4B65-81E8-1BCF3B81C19A}" type="datetimeFigureOut">
              <a:rPr lang="ar-IQ" smtClean="0"/>
              <a:pPr/>
              <a:t>12/09/1444</a:t>
            </a:fld>
            <a:endParaRPr lang="ar-IQ"/>
          </a:p>
        </p:txBody>
      </p:sp>
      <p:sp>
        <p:nvSpPr>
          <p:cNvPr id="4" name="عنصر نائب للتذييل 3"/>
          <p:cNvSpPr>
            <a:spLocks noGrp="1"/>
          </p:cNvSpPr>
          <p:nvPr>
            <p:ph type="ftr" sz="quarter" idx="11"/>
          </p:nvPr>
        </p:nvSpPr>
        <p:spPr/>
        <p:txBody>
          <a:bodyPr/>
          <a:lstStyle/>
          <a:p>
            <a:endParaRPr lang="ar-IQ"/>
          </a:p>
        </p:txBody>
      </p:sp>
      <p:sp>
        <p:nvSpPr>
          <p:cNvPr id="5" name="عنصر نائب لرقم الشريحة 4"/>
          <p:cNvSpPr>
            <a:spLocks noGrp="1"/>
          </p:cNvSpPr>
          <p:nvPr>
            <p:ph type="sldNum" sz="quarter" idx="12"/>
          </p:nvPr>
        </p:nvSpPr>
        <p:spPr/>
        <p:txBody>
          <a:bodyPr/>
          <a:lstStyle/>
          <a:p>
            <a:fld id="{16516885-CBF4-45A4-8F42-00B29C992141}" type="slidenum">
              <a:rPr lang="ar-IQ" smtClean="0"/>
              <a:pPr/>
              <a:t>‹#›</a:t>
            </a:fld>
            <a:endParaRPr lang="ar-IQ"/>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5E0B56F0-CD26-4B65-81E8-1BCF3B81C19A}" type="datetimeFigureOut">
              <a:rPr lang="ar-IQ" smtClean="0"/>
              <a:pPr/>
              <a:t>12/09/1444</a:t>
            </a:fld>
            <a:endParaRPr lang="ar-IQ"/>
          </a:p>
        </p:txBody>
      </p:sp>
      <p:sp>
        <p:nvSpPr>
          <p:cNvPr id="3" name="عنصر نائب للتذييل 2"/>
          <p:cNvSpPr>
            <a:spLocks noGrp="1"/>
          </p:cNvSpPr>
          <p:nvPr>
            <p:ph type="ftr" sz="quarter" idx="11"/>
          </p:nvPr>
        </p:nvSpPr>
        <p:spPr/>
        <p:txBody>
          <a:bodyPr/>
          <a:lstStyle/>
          <a:p>
            <a:endParaRPr lang="ar-IQ"/>
          </a:p>
        </p:txBody>
      </p:sp>
      <p:sp>
        <p:nvSpPr>
          <p:cNvPr id="4" name="عنصر نائب لرقم الشريحة 3"/>
          <p:cNvSpPr>
            <a:spLocks noGrp="1"/>
          </p:cNvSpPr>
          <p:nvPr>
            <p:ph type="sldNum" sz="quarter" idx="12"/>
          </p:nvPr>
        </p:nvSpPr>
        <p:spPr/>
        <p:txBody>
          <a:bodyPr/>
          <a:lstStyle/>
          <a:p>
            <a:fld id="{16516885-CBF4-45A4-8F42-00B29C992141}" type="slidenum">
              <a:rPr lang="ar-IQ" smtClean="0"/>
              <a:pPr/>
              <a:t>‹#›</a:t>
            </a:fld>
            <a:endParaRPr lang="ar-IQ"/>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5E0B56F0-CD26-4B65-81E8-1BCF3B81C19A}" type="datetimeFigureOut">
              <a:rPr lang="ar-IQ" smtClean="0"/>
              <a:pPr/>
              <a:t>12/09/1444</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16516885-CBF4-45A4-8F42-00B29C992141}" type="slidenum">
              <a:rPr lang="ar-IQ" smtClean="0"/>
              <a:pPr/>
              <a:t>‹#›</a:t>
            </a:fld>
            <a:endParaRPr lang="ar-IQ"/>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5E0B56F0-CD26-4B65-81E8-1BCF3B81C19A}" type="datetimeFigureOut">
              <a:rPr lang="ar-IQ" smtClean="0"/>
              <a:pPr/>
              <a:t>12/09/1444</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16516885-CBF4-45A4-8F42-00B29C992141}" type="slidenum">
              <a:rPr lang="ar-IQ" smtClean="0"/>
              <a:pPr/>
              <a:t>‹#›</a:t>
            </a:fld>
            <a:endParaRPr lang="ar-IQ"/>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5E0B56F0-CD26-4B65-81E8-1BCF3B81C19A}" type="datetimeFigureOut">
              <a:rPr lang="ar-IQ" smtClean="0"/>
              <a:pPr/>
              <a:t>12/09/1444</a:t>
            </a:fld>
            <a:endParaRPr lang="ar-IQ"/>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IQ"/>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16516885-CBF4-45A4-8F42-00B29C992141}" type="slidenum">
              <a:rPr lang="ar-IQ" smtClean="0"/>
              <a:pPr/>
              <a:t>‹#›</a:t>
            </a:fld>
            <a:endParaRPr lang="ar-IQ"/>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p:txBody>
          <a:bodyPr/>
          <a:lstStyle/>
          <a:p>
            <a:r>
              <a:rPr lang="en-US" b="1" dirty="0" err="1" smtClean="0"/>
              <a:t>Arthrocentesis</a:t>
            </a:r>
            <a:endParaRPr lang="ar-IQ" dirty="0"/>
          </a:p>
        </p:txBody>
      </p:sp>
      <p:sp>
        <p:nvSpPr>
          <p:cNvPr id="3" name="عنوان فرعي 2"/>
          <p:cNvSpPr>
            <a:spLocks noGrp="1"/>
          </p:cNvSpPr>
          <p:nvPr>
            <p:ph type="subTitle" idx="1"/>
          </p:nvPr>
        </p:nvSpPr>
        <p:spPr/>
        <p:txBody>
          <a:bodyPr/>
          <a:lstStyle/>
          <a:p>
            <a:r>
              <a:rPr lang="en-US" dirty="0" smtClean="0"/>
              <a:t>Asses. Prof. Dr. </a:t>
            </a:r>
            <a:r>
              <a:rPr lang="en-US" dirty="0" err="1" smtClean="0"/>
              <a:t>Rafid</a:t>
            </a:r>
            <a:r>
              <a:rPr lang="en-US" dirty="0" smtClean="0"/>
              <a:t> </a:t>
            </a:r>
            <a:r>
              <a:rPr lang="en-US" dirty="0" err="1" smtClean="0"/>
              <a:t>Majeed</a:t>
            </a:r>
            <a:r>
              <a:rPr lang="en-US" dirty="0" smtClean="0"/>
              <a:t> </a:t>
            </a:r>
            <a:endParaRPr lang="ar-IQ"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4643446"/>
            <a:ext cx="9144000" cy="2214554"/>
          </a:xfrm>
        </p:spPr>
        <p:txBody>
          <a:bodyPr>
            <a:normAutofit fontScale="92500" lnSpcReduction="20000"/>
          </a:bodyPr>
          <a:lstStyle/>
          <a:p>
            <a:pPr algn="l" rtl="0"/>
            <a:r>
              <a:rPr lang="en-US" dirty="0" err="1"/>
              <a:t>Arthrocentesis</a:t>
            </a:r>
            <a:r>
              <a:rPr lang="en-US" dirty="0"/>
              <a:t> of </a:t>
            </a:r>
            <a:r>
              <a:rPr lang="en-US" dirty="0" smtClean="0"/>
              <a:t>the </a:t>
            </a:r>
            <a:r>
              <a:rPr lang="en-US" b="1" dirty="0" err="1" smtClean="0"/>
              <a:t>scapulohumeral</a:t>
            </a:r>
            <a:r>
              <a:rPr lang="en-US" b="1" dirty="0" smtClean="0"/>
              <a:t> </a:t>
            </a:r>
            <a:r>
              <a:rPr lang="en-US" b="1" dirty="0"/>
              <a:t>joint</a:t>
            </a:r>
            <a:r>
              <a:rPr lang="en-US" dirty="0"/>
              <a:t>. The needle is </a:t>
            </a:r>
            <a:r>
              <a:rPr lang="en-US" dirty="0" smtClean="0"/>
              <a:t>introduced about </a:t>
            </a:r>
            <a:r>
              <a:rPr lang="en-US" dirty="0"/>
              <a:t>1 cm distal to the </a:t>
            </a:r>
            <a:r>
              <a:rPr lang="en-US" dirty="0" err="1" smtClean="0"/>
              <a:t>acromion</a:t>
            </a:r>
            <a:r>
              <a:rPr lang="en-US" dirty="0" smtClean="0"/>
              <a:t> process </a:t>
            </a:r>
            <a:r>
              <a:rPr lang="en-US" dirty="0"/>
              <a:t>of the scapula. </a:t>
            </a:r>
            <a:endParaRPr lang="en-US" dirty="0" smtClean="0"/>
          </a:p>
          <a:p>
            <a:pPr algn="l" rtl="0"/>
            <a:r>
              <a:rPr lang="en-US" dirty="0" smtClean="0"/>
              <a:t>If </a:t>
            </a:r>
            <a:r>
              <a:rPr lang="en-US" dirty="0"/>
              <a:t>no fluid </a:t>
            </a:r>
            <a:r>
              <a:rPr lang="en-US" dirty="0" smtClean="0"/>
              <a:t>is obtained</a:t>
            </a:r>
            <a:r>
              <a:rPr lang="en-US" dirty="0"/>
              <a:t>, an assistant may gently pull </a:t>
            </a:r>
            <a:r>
              <a:rPr lang="en-US" dirty="0" smtClean="0"/>
              <a:t>the forearm </a:t>
            </a:r>
            <a:r>
              <a:rPr lang="en-US" dirty="0"/>
              <a:t>distally to “open” the joint space.</a:t>
            </a:r>
            <a:endParaRPr lang="ar-IQ" dirty="0"/>
          </a:p>
        </p:txBody>
      </p:sp>
      <p:pic>
        <p:nvPicPr>
          <p:cNvPr id="4098" name="Picture 2"/>
          <p:cNvPicPr>
            <a:picLocks noChangeAspect="1" noChangeArrowheads="1"/>
          </p:cNvPicPr>
          <p:nvPr/>
        </p:nvPicPr>
        <p:blipFill>
          <a:blip r:embed="rId2"/>
          <a:srcRect l="45022" t="24415" r="25878" b="16015"/>
          <a:stretch>
            <a:fillRect/>
          </a:stretch>
        </p:blipFill>
        <p:spPr bwMode="auto">
          <a:xfrm>
            <a:off x="285720" y="214290"/>
            <a:ext cx="3643338" cy="4193276"/>
          </a:xfrm>
          <a:prstGeom prst="rect">
            <a:avLst/>
          </a:prstGeom>
          <a:noFill/>
          <a:ln w="9525">
            <a:noFill/>
            <a:miter lim="800000"/>
            <a:headEnd/>
            <a:tailEnd/>
          </a:ln>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357290" y="2214554"/>
            <a:ext cx="8229600" cy="1697031"/>
          </a:xfrm>
        </p:spPr>
        <p:txBody>
          <a:bodyPr/>
          <a:lstStyle/>
          <a:p>
            <a:pPr algn="l" rtl="0"/>
            <a:r>
              <a:rPr lang="en-US" dirty="0" err="1"/>
              <a:t>Arthrocentesis</a:t>
            </a:r>
            <a:r>
              <a:rPr lang="en-US" dirty="0"/>
              <a:t> of the </a:t>
            </a:r>
            <a:r>
              <a:rPr lang="en-US" b="1" dirty="0"/>
              <a:t>elbow joint</a:t>
            </a:r>
            <a:r>
              <a:rPr lang="en-US" dirty="0"/>
              <a:t>. With the elbow </a:t>
            </a:r>
            <a:r>
              <a:rPr lang="en-US" dirty="0" smtClean="0"/>
              <a:t>in extension</a:t>
            </a:r>
            <a:r>
              <a:rPr lang="en-US" dirty="0"/>
              <a:t>, the needle is introduced just lateral to the </a:t>
            </a:r>
            <a:r>
              <a:rPr lang="en-US" dirty="0" err="1"/>
              <a:t>olecranon</a:t>
            </a:r>
            <a:r>
              <a:rPr lang="en-US" dirty="0" smtClean="0"/>
              <a:t>.</a:t>
            </a:r>
            <a:endParaRPr lang="ar-IQ" dirty="0"/>
          </a:p>
        </p:txBody>
      </p:sp>
      <p:pic>
        <p:nvPicPr>
          <p:cNvPr id="5122" name="Picture 2"/>
          <p:cNvPicPr>
            <a:picLocks noChangeAspect="1" noChangeArrowheads="1"/>
          </p:cNvPicPr>
          <p:nvPr/>
        </p:nvPicPr>
        <p:blipFill>
          <a:blip r:embed="rId2"/>
          <a:srcRect l="62043" t="36133" r="37408" b="16015"/>
          <a:stretch>
            <a:fillRect/>
          </a:stretch>
        </p:blipFill>
        <p:spPr bwMode="auto">
          <a:xfrm>
            <a:off x="8072462" y="2643182"/>
            <a:ext cx="71438" cy="3500462"/>
          </a:xfrm>
          <a:prstGeom prst="rect">
            <a:avLst/>
          </a:prstGeom>
          <a:noFill/>
          <a:ln w="9525">
            <a:noFill/>
            <a:miter lim="800000"/>
            <a:headEnd/>
            <a:tailEnd/>
          </a:ln>
          <a:effectLst/>
        </p:spPr>
      </p:pic>
      <p:pic>
        <p:nvPicPr>
          <p:cNvPr id="5123" name="Picture 3"/>
          <p:cNvPicPr>
            <a:picLocks noChangeAspect="1" noChangeArrowheads="1"/>
          </p:cNvPicPr>
          <p:nvPr/>
        </p:nvPicPr>
        <p:blipFill>
          <a:blip r:embed="rId2"/>
          <a:srcRect l="61530" t="24609" r="25842" b="16797"/>
          <a:stretch>
            <a:fillRect/>
          </a:stretch>
        </p:blipFill>
        <p:spPr bwMode="auto">
          <a:xfrm>
            <a:off x="0" y="928670"/>
            <a:ext cx="1643074" cy="4286280"/>
          </a:xfrm>
          <a:prstGeom prst="rect">
            <a:avLst/>
          </a:prstGeom>
          <a:noFill/>
          <a:ln w="9525">
            <a:noFill/>
            <a:miter lim="800000"/>
            <a:headEnd/>
            <a:tailEnd/>
          </a:ln>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143108" y="2571744"/>
            <a:ext cx="7000892" cy="4286256"/>
          </a:xfrm>
        </p:spPr>
        <p:txBody>
          <a:bodyPr>
            <a:normAutofit/>
          </a:bodyPr>
          <a:lstStyle/>
          <a:p>
            <a:pPr algn="l" rtl="0"/>
            <a:r>
              <a:rPr lang="en-US" dirty="0" err="1"/>
              <a:t>Arthrocentesis</a:t>
            </a:r>
            <a:r>
              <a:rPr lang="en-US" dirty="0"/>
              <a:t> of the </a:t>
            </a:r>
            <a:r>
              <a:rPr lang="en-US" b="1" dirty="0"/>
              <a:t>carpal joint</a:t>
            </a:r>
            <a:r>
              <a:rPr lang="en-US" dirty="0"/>
              <a:t>. </a:t>
            </a:r>
            <a:r>
              <a:rPr lang="en-US" dirty="0" smtClean="0"/>
              <a:t>The joint </a:t>
            </a:r>
            <a:r>
              <a:rPr lang="en-US" dirty="0"/>
              <a:t>lies on the same level as the base of the accessory </a:t>
            </a:r>
            <a:r>
              <a:rPr lang="en-US" dirty="0" smtClean="0"/>
              <a:t>carpal bone</a:t>
            </a:r>
            <a:r>
              <a:rPr lang="en-US" dirty="0"/>
              <a:t>. With the joint flexed, the needle is introduced at </a:t>
            </a:r>
            <a:r>
              <a:rPr lang="en-US" dirty="0" smtClean="0"/>
              <a:t>the midline </a:t>
            </a:r>
            <a:r>
              <a:rPr lang="en-US" dirty="0"/>
              <a:t>of the joint.</a:t>
            </a:r>
            <a:endParaRPr lang="ar-IQ" dirty="0"/>
          </a:p>
        </p:txBody>
      </p:sp>
      <p:pic>
        <p:nvPicPr>
          <p:cNvPr id="6146" name="Picture 2"/>
          <p:cNvPicPr>
            <a:picLocks noChangeAspect="1" noChangeArrowheads="1"/>
          </p:cNvPicPr>
          <p:nvPr/>
        </p:nvPicPr>
        <p:blipFill>
          <a:blip r:embed="rId2"/>
          <a:srcRect l="26903" t="38086" r="53880" b="6250"/>
          <a:stretch>
            <a:fillRect/>
          </a:stretch>
        </p:blipFill>
        <p:spPr bwMode="auto">
          <a:xfrm>
            <a:off x="-71470" y="428604"/>
            <a:ext cx="2500330" cy="4071942"/>
          </a:xfrm>
          <a:prstGeom prst="rect">
            <a:avLst/>
          </a:prstGeom>
          <a:noFill/>
          <a:ln w="9525">
            <a:noFill/>
            <a:miter lim="800000"/>
            <a:headEnd/>
            <a:tailEnd/>
          </a:ln>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lstStyle/>
          <a:p>
            <a:endParaRPr lang="ar-IQ"/>
          </a:p>
        </p:txBody>
      </p:sp>
      <p:pic>
        <p:nvPicPr>
          <p:cNvPr id="4" name="صورة 3"/>
          <p:cNvPicPr/>
          <p:nvPr/>
        </p:nvPicPr>
        <p:blipFill>
          <a:blip r:embed="rId2" cstate="print"/>
          <a:srcRect l="31675" t="35803" r="31776" b="18765"/>
          <a:stretch>
            <a:fillRect/>
          </a:stretch>
        </p:blipFill>
        <p:spPr bwMode="auto">
          <a:xfrm>
            <a:off x="0" y="0"/>
            <a:ext cx="8929718" cy="6857999"/>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4686304" cy="725470"/>
          </a:xfrm>
        </p:spPr>
        <p:txBody>
          <a:bodyPr>
            <a:normAutofit fontScale="90000"/>
          </a:bodyPr>
          <a:lstStyle/>
          <a:p>
            <a:r>
              <a:rPr lang="en-US" dirty="0" smtClean="0"/>
              <a:t>Complication </a:t>
            </a:r>
            <a:endParaRPr lang="ar-IQ" dirty="0"/>
          </a:p>
        </p:txBody>
      </p:sp>
      <p:sp>
        <p:nvSpPr>
          <p:cNvPr id="3" name="عنصر نائب للمحتوى 2"/>
          <p:cNvSpPr>
            <a:spLocks noGrp="1"/>
          </p:cNvSpPr>
          <p:nvPr>
            <p:ph idx="1"/>
          </p:nvPr>
        </p:nvSpPr>
        <p:spPr>
          <a:xfrm>
            <a:off x="285720" y="1071546"/>
            <a:ext cx="8372476" cy="5500726"/>
          </a:xfrm>
        </p:spPr>
        <p:txBody>
          <a:bodyPr/>
          <a:lstStyle/>
          <a:p>
            <a:pPr marL="514350" indent="-514350" algn="l" rtl="0">
              <a:buAutoNum type="arabicPeriod"/>
            </a:pPr>
            <a:r>
              <a:rPr lang="en-US" dirty="0" smtClean="0"/>
              <a:t>Infection</a:t>
            </a:r>
          </a:p>
          <a:p>
            <a:pPr marL="514350" indent="-514350" algn="l" rtl="0">
              <a:buAutoNum type="arabicPeriod"/>
            </a:pPr>
            <a:r>
              <a:rPr lang="en-US" dirty="0" err="1" smtClean="0"/>
              <a:t>Hemarthrosis</a:t>
            </a:r>
            <a:endParaRPr lang="en-US" dirty="0" smtClean="0"/>
          </a:p>
          <a:p>
            <a:pPr marL="514350" indent="-514350" algn="l" rtl="0">
              <a:buAutoNum type="arabicPeriod"/>
            </a:pPr>
            <a:r>
              <a:rPr lang="en-US" dirty="0" smtClean="0"/>
              <a:t>Damage to </a:t>
            </a:r>
            <a:r>
              <a:rPr lang="en-US" dirty="0" err="1" smtClean="0"/>
              <a:t>articular</a:t>
            </a:r>
            <a:r>
              <a:rPr lang="en-US" dirty="0" smtClean="0"/>
              <a:t> cartilage</a:t>
            </a:r>
          </a:p>
          <a:p>
            <a:pPr marL="514350" indent="-514350" algn="l" rtl="0">
              <a:buAutoNum type="arabicPeriod"/>
            </a:pPr>
            <a:r>
              <a:rPr lang="en-US" dirty="0" smtClean="0"/>
              <a:t>Damage to the adjacent nerves and vessels </a:t>
            </a:r>
          </a:p>
          <a:p>
            <a:pPr algn="l" rtl="0"/>
            <a:endParaRPr lang="ar-IQ" dirty="0"/>
          </a:p>
        </p:txBody>
      </p:sp>
      <p:pic>
        <p:nvPicPr>
          <p:cNvPr id="9218" name="Picture 2" descr="What you must know about Spina Bifida in Dogs - Dundies Pty Ltd"/>
          <p:cNvPicPr>
            <a:picLocks noChangeAspect="1" noChangeArrowheads="1"/>
          </p:cNvPicPr>
          <p:nvPr/>
        </p:nvPicPr>
        <p:blipFill>
          <a:blip r:embed="rId2"/>
          <a:srcRect l="43750" t="20001" b="8888"/>
          <a:stretch>
            <a:fillRect/>
          </a:stretch>
        </p:blipFill>
        <p:spPr bwMode="auto">
          <a:xfrm>
            <a:off x="2598559" y="3500438"/>
            <a:ext cx="4721572" cy="3357562"/>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571480"/>
            <a:ext cx="9144000" cy="6072230"/>
          </a:xfrm>
        </p:spPr>
        <p:txBody>
          <a:bodyPr>
            <a:normAutofit fontScale="85000" lnSpcReduction="20000"/>
          </a:bodyPr>
          <a:lstStyle/>
          <a:p>
            <a:pPr algn="l" rtl="0"/>
            <a:r>
              <a:rPr lang="en-US" b="1" dirty="0" err="1"/>
              <a:t>Arthrocentesis</a:t>
            </a:r>
            <a:r>
              <a:rPr lang="en-US" dirty="0"/>
              <a:t> involves puncture and aspiration of joint fluid. </a:t>
            </a:r>
            <a:endParaRPr lang="en-US" dirty="0" smtClean="0"/>
          </a:p>
          <a:p>
            <a:pPr algn="l" rtl="0"/>
            <a:endParaRPr lang="en-US" dirty="0" smtClean="0"/>
          </a:p>
          <a:p>
            <a:pPr algn="l" rtl="0"/>
            <a:r>
              <a:rPr lang="en-US" b="1" dirty="0" err="1" smtClean="0"/>
              <a:t>Inspirated</a:t>
            </a:r>
            <a:r>
              <a:rPr lang="en-US" b="1" dirty="0" smtClean="0"/>
              <a:t> </a:t>
            </a:r>
            <a:r>
              <a:rPr lang="en-US" b="1" dirty="0" err="1" smtClean="0"/>
              <a:t>fliuds</a:t>
            </a:r>
            <a:r>
              <a:rPr lang="en-US" b="1" dirty="0" smtClean="0"/>
              <a:t> </a:t>
            </a:r>
            <a:r>
              <a:rPr lang="en-US" b="1" dirty="0"/>
              <a:t>may </a:t>
            </a:r>
            <a:r>
              <a:rPr lang="en-US" b="1" dirty="0" smtClean="0"/>
              <a:t>be used for diagnosis including </a:t>
            </a:r>
          </a:p>
          <a:p>
            <a:pPr marL="514350" indent="-514350" algn="l" rtl="0">
              <a:buAutoNum type="arabicPeriod"/>
            </a:pPr>
            <a:r>
              <a:rPr lang="en-US" dirty="0" smtClean="0"/>
              <a:t>Fluid grossly </a:t>
            </a:r>
            <a:r>
              <a:rPr lang="en-US" dirty="0"/>
              <a:t>inspected, </a:t>
            </a:r>
            <a:endParaRPr lang="en-US" dirty="0" smtClean="0"/>
          </a:p>
          <a:p>
            <a:pPr marL="514350" indent="-514350" algn="l" rtl="0">
              <a:buAutoNum type="arabicPeriod"/>
            </a:pPr>
            <a:r>
              <a:rPr lang="en-US" dirty="0" smtClean="0"/>
              <a:t>Fluid culture, </a:t>
            </a:r>
            <a:r>
              <a:rPr lang="en-US" dirty="0"/>
              <a:t>or </a:t>
            </a:r>
            <a:endParaRPr lang="en-US" dirty="0" smtClean="0"/>
          </a:p>
          <a:p>
            <a:pPr marL="514350" indent="-514350" algn="l" rtl="0">
              <a:buAutoNum type="arabicPeriod"/>
            </a:pPr>
            <a:r>
              <a:rPr lang="en-US" dirty="0" smtClean="0"/>
              <a:t>analyzing for </a:t>
            </a:r>
            <a:r>
              <a:rPr lang="en-US" dirty="0"/>
              <a:t>cell types and </a:t>
            </a:r>
            <a:r>
              <a:rPr lang="en-US" dirty="0" smtClean="0"/>
              <a:t>numbers, </a:t>
            </a:r>
            <a:r>
              <a:rPr lang="en-US" dirty="0"/>
              <a:t>protein, viscosity, and glucose content. </a:t>
            </a:r>
            <a:endParaRPr lang="en-US" dirty="0" smtClean="0"/>
          </a:p>
          <a:p>
            <a:pPr marL="514350" indent="-514350" algn="l" rtl="0">
              <a:buFont typeface="Arial" pitchFamily="34" charset="0"/>
              <a:buAutoNum type="arabicPeriod"/>
            </a:pPr>
            <a:r>
              <a:rPr lang="en-US" dirty="0" smtClean="0"/>
              <a:t>In addition, </a:t>
            </a:r>
            <a:r>
              <a:rPr lang="en-US" dirty="0" err="1" smtClean="0"/>
              <a:t>arthrocentesis</a:t>
            </a:r>
            <a:r>
              <a:rPr lang="en-US" dirty="0" smtClean="0"/>
              <a:t> allows instillation of dye, or air for </a:t>
            </a:r>
            <a:r>
              <a:rPr lang="en-US" dirty="0" err="1" smtClean="0"/>
              <a:t>arthrography</a:t>
            </a:r>
            <a:r>
              <a:rPr lang="en-US" dirty="0" smtClean="0"/>
              <a:t>.</a:t>
            </a:r>
          </a:p>
          <a:p>
            <a:pPr marL="514350" indent="-514350" algn="l" rtl="0">
              <a:buNone/>
            </a:pPr>
            <a:endParaRPr lang="en-US" dirty="0" smtClean="0"/>
          </a:p>
          <a:p>
            <a:pPr algn="l" rtl="0">
              <a:buNone/>
            </a:pPr>
            <a:r>
              <a:rPr lang="en-US" b="1" dirty="0" smtClean="0"/>
              <a:t>it may be used for treatment  including </a:t>
            </a:r>
            <a:endParaRPr lang="en-US" dirty="0"/>
          </a:p>
          <a:p>
            <a:pPr marL="514350" indent="-514350" algn="l" rtl="0">
              <a:buAutoNum type="arabicPeriod"/>
            </a:pPr>
            <a:r>
              <a:rPr lang="en-US" dirty="0" smtClean="0"/>
              <a:t>Its used to relief of pain by aspirating effusion or blood,</a:t>
            </a:r>
          </a:p>
          <a:p>
            <a:pPr marL="514350" indent="-514350" algn="l" rtl="0">
              <a:buAutoNum type="arabicPeriod"/>
            </a:pPr>
            <a:r>
              <a:rPr lang="en-US" dirty="0" smtClean="0"/>
              <a:t>Injection of medications (corticosteroids, antibiotics, chemotherapy or anesthesia)</a:t>
            </a:r>
          </a:p>
          <a:p>
            <a:pPr marL="514350" indent="-514350" algn="l" rtl="0">
              <a:buAutoNum type="arabicPeriod"/>
            </a:pPr>
            <a:r>
              <a:rPr lang="en-US" dirty="0" smtClean="0"/>
              <a:t>Drainage of septic effusion </a:t>
            </a:r>
          </a:p>
          <a:p>
            <a:pPr algn="l" rtl="0"/>
            <a:endParaRPr lang="ar-IQ"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lstStyle/>
          <a:p>
            <a:endParaRPr lang="ar-IQ" dirty="0"/>
          </a:p>
        </p:txBody>
      </p:sp>
      <p:pic>
        <p:nvPicPr>
          <p:cNvPr id="4" name="صورة 3"/>
          <p:cNvPicPr/>
          <p:nvPr/>
        </p:nvPicPr>
        <p:blipFill>
          <a:blip r:embed="rId2"/>
          <a:srcRect l="23770" t="19751" r="24143" b="14778"/>
          <a:stretch>
            <a:fillRect/>
          </a:stretch>
        </p:blipFill>
        <p:spPr bwMode="auto">
          <a:xfrm>
            <a:off x="71406" y="0"/>
            <a:ext cx="8929718" cy="6858000"/>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42908" y="71414"/>
            <a:ext cx="3214710" cy="654032"/>
          </a:xfrm>
        </p:spPr>
        <p:txBody>
          <a:bodyPr>
            <a:normAutofit fontScale="90000"/>
          </a:bodyPr>
          <a:lstStyle/>
          <a:p>
            <a:r>
              <a:rPr lang="en-US" dirty="0" smtClean="0"/>
              <a:t>Equipments </a:t>
            </a:r>
            <a:endParaRPr lang="ar-IQ" dirty="0"/>
          </a:p>
        </p:txBody>
      </p:sp>
      <p:sp>
        <p:nvSpPr>
          <p:cNvPr id="3" name="عنصر نائب للمحتوى 2"/>
          <p:cNvSpPr>
            <a:spLocks noGrp="1"/>
          </p:cNvSpPr>
          <p:nvPr>
            <p:ph idx="1"/>
          </p:nvPr>
        </p:nvSpPr>
        <p:spPr>
          <a:xfrm>
            <a:off x="214282" y="874713"/>
            <a:ext cx="8715436" cy="5768997"/>
          </a:xfrm>
        </p:spPr>
        <p:txBody>
          <a:bodyPr/>
          <a:lstStyle/>
          <a:p>
            <a:pPr algn="l" rtl="0"/>
            <a:r>
              <a:rPr lang="en-US" dirty="0" smtClean="0"/>
              <a:t>Sterile gloves and drapes </a:t>
            </a:r>
          </a:p>
          <a:p>
            <a:pPr algn="l" rtl="0"/>
            <a:r>
              <a:rPr lang="en-US" dirty="0" smtClean="0"/>
              <a:t>Gauze pads 4×4</a:t>
            </a:r>
          </a:p>
          <a:p>
            <a:pPr algn="l" rtl="0"/>
            <a:r>
              <a:rPr lang="en-US" dirty="0" smtClean="0"/>
              <a:t>Skin preparatory solution </a:t>
            </a:r>
          </a:p>
          <a:p>
            <a:pPr algn="l" rtl="0"/>
            <a:r>
              <a:rPr lang="en-US" dirty="0" err="1" smtClean="0"/>
              <a:t>Lidocain</a:t>
            </a:r>
            <a:r>
              <a:rPr lang="en-US" dirty="0" smtClean="0"/>
              <a:t> 1%</a:t>
            </a:r>
          </a:p>
          <a:p>
            <a:pPr algn="l" rtl="0"/>
            <a:r>
              <a:rPr lang="en-US" dirty="0" smtClean="0"/>
              <a:t>Syringes  5 ml, 20 ml, 30 ml, </a:t>
            </a:r>
          </a:p>
          <a:p>
            <a:pPr algn="l" rtl="0"/>
            <a:r>
              <a:rPr lang="en-US" dirty="0" smtClean="0"/>
              <a:t>Needles 18-25</a:t>
            </a:r>
          </a:p>
          <a:p>
            <a:pPr algn="l" rtl="0"/>
            <a:r>
              <a:rPr lang="en-US" dirty="0" smtClean="0"/>
              <a:t>Specimen tubes</a:t>
            </a:r>
          </a:p>
          <a:p>
            <a:pPr algn="l" rtl="0"/>
            <a:r>
              <a:rPr lang="en-US" dirty="0" smtClean="0"/>
              <a:t>Bandages </a:t>
            </a:r>
            <a:endParaRPr lang="ar-IQ"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0" y="0"/>
            <a:ext cx="4614866" cy="582594"/>
          </a:xfrm>
        </p:spPr>
        <p:txBody>
          <a:bodyPr>
            <a:normAutofit fontScale="90000"/>
          </a:bodyPr>
          <a:lstStyle/>
          <a:p>
            <a:r>
              <a:rPr lang="en-US" dirty="0" smtClean="0"/>
              <a:t>Animal preparation </a:t>
            </a:r>
            <a:endParaRPr lang="ar-IQ" dirty="0"/>
          </a:p>
        </p:txBody>
      </p:sp>
      <p:sp>
        <p:nvSpPr>
          <p:cNvPr id="3" name="عنصر نائب للمحتوى 2"/>
          <p:cNvSpPr>
            <a:spLocks noGrp="1"/>
          </p:cNvSpPr>
          <p:nvPr>
            <p:ph idx="1"/>
          </p:nvPr>
        </p:nvSpPr>
        <p:spPr>
          <a:xfrm>
            <a:off x="285720" y="714356"/>
            <a:ext cx="8401080" cy="6143644"/>
          </a:xfrm>
        </p:spPr>
        <p:txBody>
          <a:bodyPr/>
          <a:lstStyle/>
          <a:p>
            <a:pPr algn="l" rtl="0"/>
            <a:r>
              <a:rPr lang="en-US" dirty="0" smtClean="0"/>
              <a:t>Informed consent </a:t>
            </a:r>
          </a:p>
          <a:p>
            <a:pPr algn="l" rtl="0"/>
            <a:r>
              <a:rPr lang="en-US" dirty="0" smtClean="0"/>
              <a:t>Identification of needle insertion site and marking it </a:t>
            </a:r>
          </a:p>
          <a:p>
            <a:pPr algn="l" rtl="0"/>
            <a:r>
              <a:rPr lang="en-US" dirty="0" smtClean="0"/>
              <a:t>Skin preparation </a:t>
            </a:r>
          </a:p>
          <a:p>
            <a:pPr algn="l" rtl="0"/>
            <a:r>
              <a:rPr lang="en-US" dirty="0" smtClean="0"/>
              <a:t>Local anesthesia </a:t>
            </a:r>
            <a:r>
              <a:rPr lang="en-US" dirty="0" err="1" smtClean="0"/>
              <a:t>lidocain</a:t>
            </a:r>
            <a:r>
              <a:rPr lang="en-US" dirty="0" smtClean="0"/>
              <a:t> 1% </a:t>
            </a:r>
          </a:p>
          <a:p>
            <a:pPr algn="l" rtl="0"/>
            <a:endParaRPr lang="ar-IQ" dirty="0"/>
          </a:p>
        </p:txBody>
      </p:sp>
      <p:pic>
        <p:nvPicPr>
          <p:cNvPr id="26626" name="Picture 2" descr="Pain Management After Orthopedic Procedures | Today's Veterinary Nurse"/>
          <p:cNvPicPr>
            <a:picLocks noChangeAspect="1" noChangeArrowheads="1"/>
          </p:cNvPicPr>
          <p:nvPr/>
        </p:nvPicPr>
        <p:blipFill>
          <a:blip r:embed="rId2"/>
          <a:srcRect/>
          <a:stretch>
            <a:fillRect/>
          </a:stretch>
        </p:blipFill>
        <p:spPr bwMode="auto">
          <a:xfrm>
            <a:off x="428596" y="3786190"/>
            <a:ext cx="8191494" cy="3071810"/>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14282" y="214290"/>
            <a:ext cx="8472518" cy="6643710"/>
          </a:xfrm>
        </p:spPr>
        <p:txBody>
          <a:bodyPr>
            <a:normAutofit fontScale="92500" lnSpcReduction="20000"/>
          </a:bodyPr>
          <a:lstStyle/>
          <a:p>
            <a:pPr algn="l" rtl="0"/>
            <a:r>
              <a:rPr lang="en-US" dirty="0" smtClean="0"/>
              <a:t>the </a:t>
            </a:r>
            <a:r>
              <a:rPr lang="en-US" dirty="0"/>
              <a:t>hair is clipped and surgical scrub applied. Spinal needles (18-22 gauge) are used. </a:t>
            </a:r>
            <a:endParaRPr lang="en-US" dirty="0" smtClean="0"/>
          </a:p>
          <a:p>
            <a:pPr algn="l" rtl="0"/>
            <a:endParaRPr lang="en-US" dirty="0" smtClean="0"/>
          </a:p>
          <a:p>
            <a:pPr algn="l" rtl="0"/>
            <a:r>
              <a:rPr lang="en-US" dirty="0" smtClean="0"/>
              <a:t>Care </a:t>
            </a:r>
            <a:r>
              <a:rPr lang="en-US" dirty="0"/>
              <a:t>must be taken to avoid scratching the </a:t>
            </a:r>
            <a:r>
              <a:rPr lang="en-US" dirty="0" err="1"/>
              <a:t>articular</a:t>
            </a:r>
            <a:r>
              <a:rPr lang="en-US" dirty="0"/>
              <a:t> surfaces and make a “clean” puncture to avoid blood contamination. </a:t>
            </a:r>
            <a:endParaRPr lang="en-US" dirty="0" smtClean="0"/>
          </a:p>
          <a:p>
            <a:pPr algn="l" rtl="0"/>
            <a:endParaRPr lang="en-US" dirty="0" smtClean="0"/>
          </a:p>
          <a:p>
            <a:pPr algn="l" rtl="0"/>
            <a:r>
              <a:rPr lang="en-US" dirty="0" smtClean="0"/>
              <a:t>The </a:t>
            </a:r>
            <a:r>
              <a:rPr lang="en-US" dirty="0"/>
              <a:t>appearance of joint fluid confirms proper needle placement. If no fluid appears, the needle is reintroduced in the same region, moved slightly, or approached from the other side of the joint if possible. </a:t>
            </a:r>
            <a:endParaRPr lang="en-US" dirty="0" smtClean="0"/>
          </a:p>
          <a:p>
            <a:pPr algn="l" rtl="0"/>
            <a:endParaRPr lang="en-US" dirty="0"/>
          </a:p>
          <a:p>
            <a:pPr algn="l" rtl="0"/>
            <a:r>
              <a:rPr lang="en-US" dirty="0" smtClean="0"/>
              <a:t>Often</a:t>
            </a:r>
            <a:r>
              <a:rPr lang="en-US" dirty="0"/>
              <a:t>, with swollen inflamed joints (rheumatoid arthritis), minimal extracellular fluid is present</a:t>
            </a:r>
            <a:endParaRPr lang="ar-IQ"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en-US" dirty="0"/>
              <a:t>The injection techniques for various </a:t>
            </a:r>
            <a:r>
              <a:rPr lang="en-US" dirty="0" err="1"/>
              <a:t>arthrocentesis</a:t>
            </a:r>
            <a:r>
              <a:rPr lang="en-US" dirty="0"/>
              <a:t> sites are as follows:</a:t>
            </a:r>
            <a:endParaRPr lang="ar-IQ" dirty="0"/>
          </a:p>
        </p:txBody>
      </p:sp>
      <p:sp>
        <p:nvSpPr>
          <p:cNvPr id="3" name="عنصر نائب للمحتوى 2"/>
          <p:cNvSpPr>
            <a:spLocks noGrp="1"/>
          </p:cNvSpPr>
          <p:nvPr>
            <p:ph idx="1"/>
          </p:nvPr>
        </p:nvSpPr>
        <p:spPr>
          <a:xfrm>
            <a:off x="457200" y="5286388"/>
            <a:ext cx="8229600" cy="1357322"/>
          </a:xfrm>
        </p:spPr>
        <p:txBody>
          <a:bodyPr>
            <a:normAutofit fontScale="85000" lnSpcReduction="10000"/>
          </a:bodyPr>
          <a:lstStyle/>
          <a:p>
            <a:pPr algn="l" rtl="0">
              <a:buNone/>
            </a:pPr>
            <a:r>
              <a:rPr lang="en-US" dirty="0" smtClean="0"/>
              <a:t>1. </a:t>
            </a:r>
            <a:r>
              <a:rPr lang="en-US" dirty="0" err="1" smtClean="0"/>
              <a:t>Arthrocentesis</a:t>
            </a:r>
            <a:r>
              <a:rPr lang="en-US" dirty="0" smtClean="0"/>
              <a:t> </a:t>
            </a:r>
            <a:r>
              <a:rPr lang="en-US" dirty="0"/>
              <a:t>of the </a:t>
            </a:r>
            <a:r>
              <a:rPr lang="en-US" b="1" dirty="0" err="1" smtClean="0"/>
              <a:t>coxofemoral</a:t>
            </a:r>
            <a:r>
              <a:rPr lang="en-US" b="1" dirty="0" smtClean="0"/>
              <a:t> joint</a:t>
            </a:r>
            <a:r>
              <a:rPr lang="en-US" dirty="0"/>
              <a:t>. The needle is introduced </a:t>
            </a:r>
            <a:r>
              <a:rPr lang="en-US" i="1" dirty="0" smtClean="0"/>
              <a:t>proximal and </a:t>
            </a:r>
            <a:r>
              <a:rPr lang="en-US" i="1" dirty="0"/>
              <a:t>cranial to the </a:t>
            </a:r>
            <a:r>
              <a:rPr lang="en-US" i="1" dirty="0" err="1"/>
              <a:t>trochanter</a:t>
            </a:r>
            <a:r>
              <a:rPr lang="en-US" i="1" dirty="0"/>
              <a:t> major </a:t>
            </a:r>
            <a:r>
              <a:rPr lang="en-US" dirty="0"/>
              <a:t>and </a:t>
            </a:r>
            <a:r>
              <a:rPr lang="en-US" dirty="0" smtClean="0"/>
              <a:t>is directed </a:t>
            </a:r>
            <a:r>
              <a:rPr lang="en-US" dirty="0"/>
              <a:t>somewhat ventrally.</a:t>
            </a:r>
            <a:endParaRPr lang="ar-IQ" dirty="0"/>
          </a:p>
        </p:txBody>
      </p:sp>
      <p:pic>
        <p:nvPicPr>
          <p:cNvPr id="1026" name="Picture 2"/>
          <p:cNvPicPr>
            <a:picLocks noChangeAspect="1" noChangeArrowheads="1"/>
          </p:cNvPicPr>
          <p:nvPr/>
        </p:nvPicPr>
        <p:blipFill>
          <a:blip r:embed="rId2"/>
          <a:srcRect l="46120" t="32226" r="25329" b="16992"/>
          <a:stretch>
            <a:fillRect/>
          </a:stretch>
        </p:blipFill>
        <p:spPr bwMode="auto">
          <a:xfrm>
            <a:off x="642910" y="1571612"/>
            <a:ext cx="3714776" cy="3714776"/>
          </a:xfrm>
          <a:prstGeom prst="rect">
            <a:avLst/>
          </a:prstGeom>
          <a:noFill/>
          <a:ln w="9525">
            <a:noFill/>
            <a:miter lim="800000"/>
            <a:headEnd/>
            <a:tailEnd/>
          </a:ln>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714480" y="2285992"/>
            <a:ext cx="7429520" cy="2000264"/>
          </a:xfrm>
        </p:spPr>
        <p:txBody>
          <a:bodyPr>
            <a:normAutofit lnSpcReduction="10000"/>
          </a:bodyPr>
          <a:lstStyle/>
          <a:p>
            <a:pPr algn="l" rtl="0"/>
            <a:r>
              <a:rPr lang="en-US" dirty="0" err="1"/>
              <a:t>Arthrocentesis</a:t>
            </a:r>
            <a:r>
              <a:rPr lang="en-US" dirty="0"/>
              <a:t> of the </a:t>
            </a:r>
            <a:r>
              <a:rPr lang="en-US" b="1" dirty="0"/>
              <a:t>stifle joint</a:t>
            </a:r>
            <a:r>
              <a:rPr lang="en-US" dirty="0"/>
              <a:t>. With the </a:t>
            </a:r>
            <a:r>
              <a:rPr lang="en-US" i="1" dirty="0" smtClean="0"/>
              <a:t>knee flexed</a:t>
            </a:r>
            <a:r>
              <a:rPr lang="en-US" dirty="0"/>
              <a:t>, the needle is introduced just </a:t>
            </a:r>
            <a:r>
              <a:rPr lang="en-US" i="1" dirty="0"/>
              <a:t>medial or lateral to the </a:t>
            </a:r>
            <a:r>
              <a:rPr lang="en-US" i="1" dirty="0" smtClean="0"/>
              <a:t>mid portion </a:t>
            </a:r>
            <a:r>
              <a:rPr lang="en-US" i="1" dirty="0" smtClean="0"/>
              <a:t>of </a:t>
            </a:r>
            <a:r>
              <a:rPr lang="en-US" i="1" dirty="0"/>
              <a:t>the straight patellar ligament</a:t>
            </a:r>
            <a:r>
              <a:rPr lang="en-US" dirty="0"/>
              <a:t>.</a:t>
            </a:r>
            <a:endParaRPr lang="ar-IQ" dirty="0"/>
          </a:p>
        </p:txBody>
      </p:sp>
      <p:pic>
        <p:nvPicPr>
          <p:cNvPr id="2050" name="Picture 2"/>
          <p:cNvPicPr>
            <a:picLocks noChangeAspect="1" noChangeArrowheads="1"/>
          </p:cNvPicPr>
          <p:nvPr/>
        </p:nvPicPr>
        <p:blipFill>
          <a:blip r:embed="rId2"/>
          <a:srcRect l="27453" t="19531" r="57723" b="10156"/>
          <a:stretch>
            <a:fillRect/>
          </a:stretch>
        </p:blipFill>
        <p:spPr bwMode="auto">
          <a:xfrm>
            <a:off x="71406" y="857232"/>
            <a:ext cx="1928826" cy="5143536"/>
          </a:xfrm>
          <a:prstGeom prst="rect">
            <a:avLst/>
          </a:prstGeom>
          <a:noFill/>
          <a:ln w="9525">
            <a:noFill/>
            <a:miter lim="800000"/>
            <a:headEnd/>
            <a:tailEnd/>
          </a:ln>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4643446"/>
            <a:ext cx="9144000" cy="2214554"/>
          </a:xfrm>
        </p:spPr>
        <p:txBody>
          <a:bodyPr>
            <a:normAutofit/>
          </a:bodyPr>
          <a:lstStyle/>
          <a:p>
            <a:pPr algn="l" rtl="0"/>
            <a:r>
              <a:rPr lang="en-US" dirty="0" err="1"/>
              <a:t>Arthrocentesis</a:t>
            </a:r>
            <a:r>
              <a:rPr lang="en-US" dirty="0"/>
              <a:t> of </a:t>
            </a:r>
            <a:r>
              <a:rPr lang="en-US" dirty="0" smtClean="0"/>
              <a:t>the </a:t>
            </a:r>
            <a:r>
              <a:rPr lang="en-US" b="1" dirty="0" err="1" smtClean="0"/>
              <a:t>tarsocrural</a:t>
            </a:r>
            <a:r>
              <a:rPr lang="en-US" b="1" dirty="0" smtClean="0"/>
              <a:t> </a:t>
            </a:r>
            <a:r>
              <a:rPr lang="en-US" b="1" dirty="0"/>
              <a:t>joint</a:t>
            </a:r>
            <a:r>
              <a:rPr lang="en-US" dirty="0"/>
              <a:t>. With the hock held </a:t>
            </a:r>
            <a:r>
              <a:rPr lang="en-US" dirty="0" smtClean="0"/>
              <a:t>in extension</a:t>
            </a:r>
            <a:r>
              <a:rPr lang="en-US" dirty="0"/>
              <a:t>, the needle is introduced </a:t>
            </a:r>
            <a:r>
              <a:rPr lang="en-US" dirty="0" smtClean="0"/>
              <a:t>lateral to </a:t>
            </a:r>
            <a:r>
              <a:rPr lang="en-US" dirty="0"/>
              <a:t>the fibular tarsal bone and </a:t>
            </a:r>
            <a:r>
              <a:rPr lang="en-US" dirty="0" smtClean="0"/>
              <a:t>aimed toward </a:t>
            </a:r>
            <a:r>
              <a:rPr lang="en-US" dirty="0"/>
              <a:t>the middle of the joint.</a:t>
            </a:r>
            <a:endParaRPr lang="ar-IQ" dirty="0"/>
          </a:p>
        </p:txBody>
      </p:sp>
      <p:pic>
        <p:nvPicPr>
          <p:cNvPr id="3074" name="Picture 2"/>
          <p:cNvPicPr>
            <a:picLocks noChangeAspect="1" noChangeArrowheads="1"/>
          </p:cNvPicPr>
          <p:nvPr/>
        </p:nvPicPr>
        <p:blipFill>
          <a:blip r:embed="rId2"/>
          <a:srcRect l="27452" t="29297" r="42350" b="12109"/>
          <a:stretch>
            <a:fillRect/>
          </a:stretch>
        </p:blipFill>
        <p:spPr bwMode="auto">
          <a:xfrm>
            <a:off x="0" y="71414"/>
            <a:ext cx="4071934" cy="4442110"/>
          </a:xfrm>
          <a:prstGeom prst="rect">
            <a:avLst/>
          </a:prstGeom>
          <a:noFill/>
          <a:ln w="9525">
            <a:noFill/>
            <a:miter lim="800000"/>
            <a:headEnd/>
            <a:tailEnd/>
          </a:ln>
          <a:effectLst/>
        </p:spPr>
      </p:pic>
    </p:spTree>
  </p:cSld>
  <p:clrMapOvr>
    <a:masterClrMapping/>
  </p:clrMapOvr>
</p:sld>
</file>

<file path=ppt/theme/theme1.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268</TotalTime>
  <Words>455</Words>
  <Application>Microsoft Office PowerPoint</Application>
  <PresentationFormat>عرض على الشاشة (3:4)‏</PresentationFormat>
  <Paragraphs>48</Paragraphs>
  <Slides>14</Slides>
  <Notes>0</Notes>
  <HiddenSlides>0</HiddenSlides>
  <MMClips>0</MMClips>
  <ScaleCrop>false</ScaleCrop>
  <HeadingPairs>
    <vt:vector size="4" baseType="variant">
      <vt:variant>
        <vt:lpstr>سمة</vt:lpstr>
      </vt:variant>
      <vt:variant>
        <vt:i4>1</vt:i4>
      </vt:variant>
      <vt:variant>
        <vt:lpstr>عناوين الشرائح</vt:lpstr>
      </vt:variant>
      <vt:variant>
        <vt:i4>14</vt:i4>
      </vt:variant>
    </vt:vector>
  </HeadingPairs>
  <TitlesOfParts>
    <vt:vector size="15" baseType="lpstr">
      <vt:lpstr>سمة Office</vt:lpstr>
      <vt:lpstr>Arthrocentesis</vt:lpstr>
      <vt:lpstr>الشريحة 2</vt:lpstr>
      <vt:lpstr>الشريحة 3</vt:lpstr>
      <vt:lpstr>Equipments </vt:lpstr>
      <vt:lpstr>Animal preparation </vt:lpstr>
      <vt:lpstr>الشريحة 6</vt:lpstr>
      <vt:lpstr>The injection techniques for various arthrocentesis sites are as follows:</vt:lpstr>
      <vt:lpstr>الشريحة 8</vt:lpstr>
      <vt:lpstr>الشريحة 9</vt:lpstr>
      <vt:lpstr>الشريحة 10</vt:lpstr>
      <vt:lpstr>الشريحة 11</vt:lpstr>
      <vt:lpstr>الشريحة 12</vt:lpstr>
      <vt:lpstr>الشريحة 13</vt:lpstr>
      <vt:lpstr>Complication </vt:lpstr>
    </vt:vector>
  </TitlesOfParts>
  <Company>By DR.Ahmed Saker 2o1O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Arthrocentesis</dc:title>
  <dc:creator>dell</dc:creator>
  <cp:lastModifiedBy>dell</cp:lastModifiedBy>
  <cp:revision>43</cp:revision>
  <dcterms:created xsi:type="dcterms:W3CDTF">2023-04-01T17:29:59Z</dcterms:created>
  <dcterms:modified xsi:type="dcterms:W3CDTF">2023-04-02T06:24:47Z</dcterms:modified>
</cp:coreProperties>
</file>